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312" r:id="rId6"/>
    <p:sldId id="315" r:id="rId7"/>
    <p:sldId id="314" r:id="rId8"/>
    <p:sldId id="313" r:id="rId9"/>
    <p:sldId id="261" r:id="rId10"/>
    <p:sldId id="262" r:id="rId11"/>
    <p:sldId id="316" r:id="rId12"/>
    <p:sldId id="263" r:id="rId13"/>
    <p:sldId id="264" r:id="rId14"/>
    <p:sldId id="317"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18" r:id="rId53"/>
    <p:sldId id="302" r:id="rId54"/>
    <p:sldId id="303" r:id="rId55"/>
    <p:sldId id="304" r:id="rId56"/>
    <p:sldId id="305" r:id="rId57"/>
    <p:sldId id="306" r:id="rId58"/>
    <p:sldId id="307" r:id="rId59"/>
    <p:sldId id="319"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916918E-E622-46F3-9B5E-103F14205F0D}" type="datetimeFigureOut">
              <a:rPr lang="en-US" smtClean="0"/>
              <a:pPr/>
              <a:t>8/1/2013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5D1CD0B-C34B-4053-A0FA-6565677679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6918E-E622-46F3-9B5E-103F14205F0D}" type="datetimeFigureOut">
              <a:rPr lang="en-US" smtClean="0"/>
              <a:pPr/>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6918E-E622-46F3-9B5E-103F14205F0D}" type="datetimeFigureOut">
              <a:rPr lang="en-US" smtClean="0"/>
              <a:pPr/>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16918E-E622-46F3-9B5E-103F14205F0D}" type="datetimeFigureOut">
              <a:rPr lang="en-US" smtClean="0"/>
              <a:pPr/>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16918E-E622-46F3-9B5E-103F14205F0D}" type="datetimeFigureOut">
              <a:rPr lang="en-US" smtClean="0"/>
              <a:pPr/>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1CD0B-C34B-4053-A0FA-6565677679A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6918E-E622-46F3-9B5E-103F14205F0D}" type="datetimeFigureOut">
              <a:rPr lang="en-US" smtClean="0"/>
              <a:pPr/>
              <a:t>8/1/2013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16918E-E622-46F3-9B5E-103F14205F0D}" type="datetimeFigureOut">
              <a:rPr lang="en-US" smtClean="0"/>
              <a:pPr/>
              <a:t>8/1/2013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916918E-E622-46F3-9B5E-103F14205F0D}" type="datetimeFigureOut">
              <a:rPr lang="en-US" smtClean="0"/>
              <a:pPr/>
              <a:t>8/1/2013</a:t>
            </a:fld>
            <a:endParaRPr lang="en-US"/>
          </a:p>
        </p:txBody>
      </p:sp>
      <p:sp>
        <p:nvSpPr>
          <p:cNvPr id="8" name="Slide Number Placeholder 7"/>
          <p:cNvSpPr>
            <a:spLocks noGrp="1"/>
          </p:cNvSpPr>
          <p:nvPr>
            <p:ph type="sldNum" sz="quarter" idx="11"/>
          </p:nvPr>
        </p:nvSpPr>
        <p:spPr/>
        <p:txBody>
          <a:bodyPr/>
          <a:lstStyle/>
          <a:p>
            <a:fld id="{F5D1CD0B-C34B-4053-A0FA-6565677679A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6918E-E622-46F3-9B5E-103F14205F0D}" type="datetimeFigureOut">
              <a:rPr lang="en-US" smtClean="0"/>
              <a:pPr/>
              <a:t>8/1/2013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16918E-E622-46F3-9B5E-103F14205F0D}" type="datetimeFigureOut">
              <a:rPr lang="en-US" smtClean="0"/>
              <a:pPr/>
              <a:t>8/1/2013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916918E-E622-46F3-9B5E-103F14205F0D}" type="datetimeFigureOut">
              <a:rPr lang="en-US" smtClean="0"/>
              <a:pPr/>
              <a:t>8/1/2013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1CD0B-C34B-4053-A0FA-6565677679A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916918E-E622-46F3-9B5E-103F14205F0D}" type="datetimeFigureOut">
              <a:rPr lang="en-US" smtClean="0"/>
              <a:pPr/>
              <a:t>8/1/2013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5D1CD0B-C34B-4053-A0FA-6565677679A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fade/>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C:\Users\Dave\Downloads\Five%20Armies.mp3"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447800" y="5105400"/>
            <a:ext cx="6400800" cy="685800"/>
          </a:xfrm>
        </p:spPr>
        <p:txBody>
          <a:bodyPr/>
          <a:lstStyle/>
          <a:p>
            <a:r>
              <a:rPr lang="en-US" dirty="0" smtClean="0"/>
              <a:t>50 REASONS TO </a:t>
            </a:r>
            <a:r>
              <a:rPr lang="en-US" dirty="0" smtClean="0"/>
              <a:t>READ THE BOOK</a:t>
            </a:r>
            <a:endParaRPr lang="en-US" dirty="0"/>
          </a:p>
        </p:txBody>
      </p:sp>
      <p:pic>
        <p:nvPicPr>
          <p:cNvPr id="4" name="Picture 3" descr="sidekicked pan.jpg"/>
          <p:cNvPicPr>
            <a:picLocks noChangeAspect="1"/>
          </p:cNvPicPr>
          <p:nvPr/>
        </p:nvPicPr>
        <p:blipFill>
          <a:blip r:embed="rId3" cstate="print"/>
          <a:stretch>
            <a:fillRect/>
          </a:stretch>
        </p:blipFill>
        <p:spPr>
          <a:xfrm>
            <a:off x="838200" y="609600"/>
            <a:ext cx="7543800" cy="4222545"/>
          </a:xfrm>
          <a:prstGeom prst="rect">
            <a:avLst/>
          </a:prstGeom>
        </p:spPr>
      </p:pic>
      <p:pic>
        <p:nvPicPr>
          <p:cNvPr id="6" name="Five Armies.mp3">
            <a:hlinkClick r:id="" action="ppaction://media"/>
          </p:cNvPr>
          <p:cNvPicPr>
            <a:picLocks noRot="1" noChangeAspect="1"/>
          </p:cNvPicPr>
          <p:nvPr>
            <a:audioFile r:link="rId1"/>
          </p:nvPr>
        </p:nvPicPr>
        <p:blipFill>
          <a:blip r:embed="rId4" cstate="print"/>
          <a:stretch>
            <a:fillRect/>
          </a:stretch>
        </p:blipFill>
        <p:spPr>
          <a:xfrm>
            <a:off x="8458200" y="6248400"/>
            <a:ext cx="304800" cy="304800"/>
          </a:xfrm>
          <a:prstGeom prst="rect">
            <a:avLst/>
          </a:prstGeom>
        </p:spPr>
      </p:pic>
    </p:spTree>
  </p:cSld>
  <p:clrMapOvr>
    <a:masterClrMapping/>
  </p:clrMapOvr>
  <p:transition advTm="4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repeatCount="indefinite"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45. Strong female characters</a:t>
            </a:r>
            <a:r>
              <a:rPr lang="en-US" sz="3600" dirty="0" smtClean="0"/>
              <a:t>.</a:t>
            </a:r>
            <a:br>
              <a:rPr lang="en-US" sz="3600" dirty="0" smtClean="0"/>
            </a:br>
            <a:r>
              <a:rPr lang="en-US" sz="3600" dirty="0" smtClean="0"/>
              <a:t> </a:t>
            </a:r>
            <a:br>
              <a:rPr lang="en-US" sz="3600" dirty="0" smtClean="0"/>
            </a:br>
            <a:r>
              <a:rPr lang="en-US" sz="3600" dirty="0" smtClean="0"/>
              <a:t/>
            </a:r>
            <a:br>
              <a:rPr lang="en-US" sz="3600" dirty="0" smtClean="0"/>
            </a:br>
            <a:r>
              <a:rPr lang="en-US" dirty="0" smtClean="0"/>
              <a:t/>
            </a:r>
            <a:br>
              <a:rPr lang="en-US" dirty="0" smtClean="0"/>
            </a:br>
            <a:endParaRPr lang="en-US" dirty="0"/>
          </a:p>
        </p:txBody>
      </p:sp>
    </p:spTree>
  </p:cSld>
  <p:clrMapOvr>
    <a:masterClrMapping/>
  </p:clrMapOvr>
  <p:transition advTm="1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45. Strong female characters. </a:t>
            </a:r>
            <a:r>
              <a:rPr lang="en-US" sz="3600" dirty="0" smtClean="0"/>
              <a:t/>
            </a:r>
            <a:br>
              <a:rPr lang="en-US" sz="3600" dirty="0" smtClean="0"/>
            </a:br>
            <a:r>
              <a:rPr lang="en-US" sz="3600" dirty="0" smtClean="0"/>
              <a:t/>
            </a:r>
            <a:br>
              <a:rPr lang="en-US" sz="3600" dirty="0" smtClean="0"/>
            </a:br>
            <a:r>
              <a:rPr lang="en-US" sz="3600" dirty="0" smtClean="0"/>
              <a:t>Like</a:t>
            </a:r>
            <a:r>
              <a:rPr lang="en-US" sz="3600" dirty="0" smtClean="0"/>
              <a:t>...pick up and throw cars strong. </a:t>
            </a:r>
            <a:br>
              <a:rPr lang="en-US" sz="3600" dirty="0" smtClean="0"/>
            </a:br>
            <a:r>
              <a:rPr lang="en-US" dirty="0" smtClean="0"/>
              <a:t/>
            </a:r>
            <a:br>
              <a:rPr lang="en-US" dirty="0" smtClean="0"/>
            </a:br>
            <a:endParaRPr lang="en-US" dirty="0"/>
          </a:p>
        </p:txBody>
      </p:sp>
    </p:spTree>
  </p:cSld>
  <p:clrMapOvr>
    <a:masterClrMapping/>
  </p:clrMapOvr>
  <p:transition advTm="2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44. How many novels do you read where the main character has to deliberate over the ever-blurring line separating "good" from "evil" while simultaneously debating the merits of middle-school health class as he's being dangled over a pool of hydrochloric acid by a man in a bee costume? I'm going to safely say less than ten.</a:t>
            </a:r>
            <a:br>
              <a:rPr lang="en-US" sz="3600" dirty="0" smtClean="0"/>
            </a:br>
            <a:r>
              <a:rPr lang="en-US" dirty="0" smtClean="0"/>
              <a:t/>
            </a:r>
            <a:br>
              <a:rPr lang="en-US" dirty="0" smtClean="0"/>
            </a:br>
            <a:endParaRPr lang="en-US" dirty="0"/>
          </a:p>
        </p:txBody>
      </p:sp>
    </p:spTree>
  </p:cSld>
  <p:clrMapOvr>
    <a:masterClrMapping/>
  </p:clrMapOvr>
  <p:transition advTm="10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43. The book contains no advertisements for army men, x-ray glasses, or Sea Monkeys. </a:t>
            </a:r>
            <a:br>
              <a:rPr lang="en-US" sz="3600" dirty="0" smtClean="0"/>
            </a:br>
            <a:r>
              <a:rPr lang="en-US" sz="3600" dirty="0" smtClean="0"/>
              <a:t/>
            </a:r>
            <a:br>
              <a:rPr lang="en-US" sz="3600" dirty="0" smtClean="0"/>
            </a:br>
            <a:r>
              <a:rPr lang="en-US" sz="3600" dirty="0" smtClean="0"/>
              <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43. The book contains no advertisements for army men, x-ray glasses, or Sea Monkeys. </a:t>
            </a:r>
            <a:br>
              <a:rPr lang="en-US" sz="3600" dirty="0" smtClean="0"/>
            </a:br>
            <a:r>
              <a:rPr lang="en-US" sz="3600" dirty="0" smtClean="0"/>
              <a:t/>
            </a:r>
            <a:br>
              <a:rPr lang="en-US" sz="3600" dirty="0" smtClean="0"/>
            </a:br>
            <a:r>
              <a:rPr lang="en-US" sz="3600" dirty="0" err="1" smtClean="0"/>
              <a:t>Mmmm</a:t>
            </a:r>
            <a:r>
              <a:rPr lang="en-US" sz="3600" dirty="0" smtClean="0"/>
              <a:t>...delicious Sea Monkeys...</a:t>
            </a:r>
            <a:br>
              <a:rPr lang="en-US" sz="3600" dirty="0" smtClean="0"/>
            </a:br>
            <a:r>
              <a:rPr lang="en-US" dirty="0" smtClean="0"/>
              <a:t/>
            </a:r>
            <a:br>
              <a:rPr lang="en-US" dirty="0" smtClean="0"/>
            </a:br>
            <a:endParaRPr lang="en-US" dirty="0"/>
          </a:p>
        </p:txBody>
      </p:sp>
    </p:spTree>
  </p:cSld>
  <p:clrMapOvr>
    <a:masterClrMapping/>
  </p:clrMapOvr>
  <p:transition advTm="2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42. It will give you something to do in between franchise reboots and Iron Man sequels.</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41. Because we've all had heroes who've failed us.</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40. And heroes who haven't.</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39. Comes in convenient e-book format. Also comes in less convenient but decidedly more three-dimensional paper book format. (Note: 3D glasses not required.)</a:t>
            </a:r>
            <a:br>
              <a:rPr lang="en-US" sz="3600" dirty="0" smtClean="0"/>
            </a:br>
            <a:r>
              <a:rPr lang="en-US" sz="3600" dirty="0" smtClean="0"/>
              <a:t/>
            </a:r>
            <a:br>
              <a:rPr lang="en-US" sz="3600" dirty="0" smtClean="0"/>
            </a:br>
            <a:r>
              <a:rPr lang="en-US" dirty="0" smtClean="0"/>
              <a:t/>
            </a:r>
            <a:br>
              <a:rPr lang="en-US" dirty="0" smtClean="0"/>
            </a:br>
            <a:endParaRPr lang="en-US" dirty="0"/>
          </a:p>
        </p:txBody>
      </p:sp>
    </p:spTree>
  </p:cSld>
  <p:clrMapOvr>
    <a:masterClrMapping/>
  </p:clrMapOvr>
  <p:transition advTm="5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371600"/>
            <a:ext cx="5638800" cy="20574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38. Can be used to help stage your favorite Star Wars battle scenes.</a:t>
            </a:r>
            <a:br>
              <a:rPr lang="en-US" sz="3600" dirty="0" smtClean="0"/>
            </a:br>
            <a:r>
              <a:rPr lang="en-US" dirty="0" smtClean="0"/>
              <a:t/>
            </a:r>
            <a:br>
              <a:rPr lang="en-US" dirty="0" smtClean="0"/>
            </a:br>
            <a:endParaRPr lang="en-US" dirty="0"/>
          </a:p>
        </p:txBody>
      </p:sp>
      <p:pic>
        <p:nvPicPr>
          <p:cNvPr id="3" name="Picture 2" descr="P1010375.JPG"/>
          <p:cNvPicPr>
            <a:picLocks noChangeAspect="1"/>
          </p:cNvPicPr>
          <p:nvPr/>
        </p:nvPicPr>
        <p:blipFill>
          <a:blip r:embed="rId2" cstate="print"/>
          <a:stretch>
            <a:fillRect/>
          </a:stretch>
        </p:blipFill>
        <p:spPr>
          <a:xfrm>
            <a:off x="3048000" y="3124200"/>
            <a:ext cx="3657600" cy="2743200"/>
          </a:xfrm>
          <a:prstGeom prst="rect">
            <a:avLst/>
          </a:prstGeom>
        </p:spPr>
      </p:pic>
    </p:spTree>
  </p:cSld>
  <p:clrMapOvr>
    <a:masterClrMapping/>
  </p:clrMapOvr>
  <p:transition advTm="5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50. It is the only coming-of-age middle-grade </a:t>
            </a:r>
            <a:r>
              <a:rPr lang="en-US" sz="4000" dirty="0" err="1" smtClean="0"/>
              <a:t>serio</a:t>
            </a:r>
            <a:r>
              <a:rPr lang="en-US" sz="4000" dirty="0" smtClean="0"/>
              <a:t>-comic superhero novel published in June of 2013. </a:t>
            </a:r>
            <a:br>
              <a:rPr lang="en-US" sz="4000" dirty="0" smtClean="0"/>
            </a:br>
            <a:r>
              <a:rPr lang="en-US" sz="4000" dirty="0" smtClean="0"/>
              <a:t/>
            </a:r>
            <a:br>
              <a:rPr lang="en-US" sz="4000" dirty="0" smtClean="0"/>
            </a:br>
            <a:r>
              <a:rPr lang="en-US" sz="4000" dirty="0" smtClean="0"/>
              <a:t>Actually I don't know if that's true, but let's just assume it is.</a:t>
            </a: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37. It's about 370 pages, which scientists have confirmed is the ideal page count for maximizing reader investment and structural plot integrity relative to modern attention spans and the need to preserve rain forests. </a:t>
            </a:r>
            <a:br>
              <a:rPr lang="en-US" sz="3600" dirty="0" smtClean="0"/>
            </a:br>
            <a:r>
              <a:rPr lang="en-US" dirty="0" smtClean="0"/>
              <a:t/>
            </a:r>
            <a:br>
              <a:rPr lang="en-US" dirty="0" smtClean="0"/>
            </a:br>
            <a:endParaRPr lang="en-US" dirty="0"/>
          </a:p>
        </p:txBody>
      </p:sp>
    </p:spTree>
  </p:cSld>
  <p:clrMapOvr>
    <a:masterClrMapping/>
  </p:clrMapOvr>
  <p:transition advTm="6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36.</a:t>
            </a:r>
            <a:r>
              <a:rPr lang="en-US" sz="3600" dirty="0" smtClean="0"/>
              <a:t> I've been told it's a good book for reluctant readers, which is another name for "boys who think every book would be better with ninjas in it." There are no ninjas in </a:t>
            </a:r>
            <a:r>
              <a:rPr lang="en-US" sz="3600" i="1" dirty="0" err="1" smtClean="0"/>
              <a:t>Sidekicked</a:t>
            </a:r>
            <a:r>
              <a:rPr lang="en-US" sz="3600" dirty="0" smtClean="0"/>
              <a:t>, but there are </a:t>
            </a:r>
            <a:r>
              <a:rPr lang="en-US" sz="3600" dirty="0" err="1" smtClean="0"/>
              <a:t>katanas</a:t>
            </a:r>
            <a:r>
              <a:rPr lang="en-US" sz="3600" dirty="0" smtClean="0"/>
              <a:t>, which are the next best thing. </a:t>
            </a:r>
            <a:br>
              <a:rPr lang="en-US" sz="3600" dirty="0" smtClean="0"/>
            </a:br>
            <a:r>
              <a:rPr lang="en-US" sz="3600" dirty="0" smtClean="0"/>
              <a:t/>
            </a:r>
            <a:br>
              <a:rPr lang="en-US" sz="3600" dirty="0" smtClean="0"/>
            </a:br>
            <a:r>
              <a:rPr lang="en-US" sz="3600" dirty="0" smtClean="0"/>
              <a:t>Side note: Little Women could use some ninjas.</a:t>
            </a:r>
            <a:br>
              <a:rPr lang="en-US" sz="3600" dirty="0" smtClean="0"/>
            </a:br>
            <a:r>
              <a:rPr lang="en-US" dirty="0" smtClean="0"/>
              <a:t/>
            </a:r>
            <a:br>
              <a:rPr lang="en-US" dirty="0" smtClean="0"/>
            </a:br>
            <a:endParaRPr lang="en-US" dirty="0"/>
          </a:p>
        </p:txBody>
      </p:sp>
    </p:spTree>
  </p:cSld>
  <p:clrMapOvr>
    <a:masterClrMapping/>
  </p:clrMapOvr>
  <p:transition advTm="8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35. A city is rigged with explosives, a superhero is sapped of his powers, and a villain quivers with glee...and that's all just in the PROLOGUE!</a:t>
            </a:r>
            <a:br>
              <a:rPr lang="en-US" sz="3600" dirty="0" smtClean="0"/>
            </a:br>
            <a:r>
              <a:rPr lang="en-US" dirty="0" smtClean="0"/>
              <a:t/>
            </a:r>
            <a:br>
              <a:rPr lang="en-US" dirty="0" smtClean="0"/>
            </a:br>
            <a:endParaRPr lang="en-US" dirty="0"/>
          </a:p>
        </p:txBody>
      </p:sp>
    </p:spTree>
  </p:cSld>
  <p:clrMapOvr>
    <a:masterClrMapping/>
  </p:clrMapOvr>
  <p:transition advTm="500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 34. It's ha-ha funny. Which is the best kind of funny, really.</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33. The main character has extraordinary senses, which means he is capable of seeing the fist of evil REALLY CLEARLY before it smashes him in the face.</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 32. My </a:t>
            </a:r>
            <a:r>
              <a:rPr lang="en-US" sz="3600" dirty="0" smtClean="0"/>
              <a:t>eight-year-old </a:t>
            </a:r>
            <a:r>
              <a:rPr lang="en-US" sz="3600" dirty="0" smtClean="0"/>
              <a:t>son started reading it and says most of the words are spelled right. He thinks. </a:t>
            </a: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31. It contains the prerequisite awkward middle-school romance angle but minimal smooching (it is NOT a kissing book, for all you </a:t>
            </a:r>
            <a:r>
              <a:rPr lang="en-US" sz="3600" i="1" dirty="0" smtClean="0"/>
              <a:t>Princess Bride </a:t>
            </a:r>
            <a:r>
              <a:rPr lang="en-US" sz="3600" dirty="0" smtClean="0"/>
              <a:t>fans out there).</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30. It's rated PG for cartoon violence, intense action sequences, and vivid descriptions of school lunches.</a:t>
            </a:r>
            <a:br>
              <a:rPr lang="en-US" sz="3600" dirty="0" smtClean="0"/>
            </a:br>
            <a:r>
              <a:rPr lang="en-US" dirty="0" smtClean="0"/>
              <a:t/>
            </a:r>
            <a:br>
              <a:rPr lang="en-US" dirty="0" smtClean="0"/>
            </a:br>
            <a:endParaRPr lang="en-US" dirty="0"/>
          </a:p>
        </p:txBody>
      </p:sp>
      <p:pic>
        <p:nvPicPr>
          <p:cNvPr id="37890" name="Picture 2" descr="https://encrypted-tbn3.gstatic.com/images?q=tbn:ANd9GcRqJKZZlijsY8kBvRmfnaia6fNCSiit2djsmXx-zKEvv85VjMq1"/>
          <p:cNvPicPr>
            <a:picLocks noChangeAspect="1" noChangeArrowheads="1"/>
          </p:cNvPicPr>
          <p:nvPr/>
        </p:nvPicPr>
        <p:blipFill>
          <a:blip r:embed="rId2" cstate="print"/>
          <a:srcRect/>
          <a:stretch>
            <a:fillRect/>
          </a:stretch>
        </p:blipFill>
        <p:spPr bwMode="auto">
          <a:xfrm>
            <a:off x="3505200" y="4114800"/>
            <a:ext cx="2466975" cy="1847851"/>
          </a:xfrm>
          <a:prstGeom prst="rect">
            <a:avLst/>
          </a:prstGeom>
          <a:noFill/>
        </p:spPr>
      </p:pic>
    </p:spTree>
  </p:cSld>
  <p:clrMapOvr>
    <a:masterClrMapping/>
  </p:clrMapOvr>
  <p:transition advTm="300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29. Ursula K. Le </a:t>
            </a:r>
            <a:r>
              <a:rPr lang="en-US" sz="3600" dirty="0" err="1" smtClean="0"/>
              <a:t>Guin</a:t>
            </a:r>
            <a:r>
              <a:rPr lang="en-US" sz="3600" dirty="0" smtClean="0"/>
              <a:t> said, "The unread story is not a story; it is little black marks on wood pulp. The reader, reading it, makes it live..." </a:t>
            </a:r>
            <a:br>
              <a:rPr lang="en-US" sz="3600" dirty="0" smtClean="0"/>
            </a:br>
            <a:r>
              <a:rPr lang="en-US" sz="3600" dirty="0" smtClean="0"/>
              <a:t/>
            </a:r>
            <a:br>
              <a:rPr lang="en-US" sz="3600" dirty="0" smtClean="0"/>
            </a:br>
            <a:r>
              <a:rPr lang="en-US" sz="3600" dirty="0" smtClean="0"/>
              <a:t>So, reading makes you, like, the Dr. Frankenstein of the book world. Awesome.</a:t>
            </a:r>
            <a:br>
              <a:rPr lang="en-US" sz="3600" dirty="0" smtClean="0"/>
            </a:br>
            <a:r>
              <a:rPr lang="en-US" dirty="0" smtClean="0"/>
              <a:t/>
            </a:r>
            <a:br>
              <a:rPr lang="en-US" dirty="0" smtClean="0"/>
            </a:br>
            <a:endParaRPr lang="en-US" dirty="0"/>
          </a:p>
        </p:txBody>
      </p:sp>
    </p:spTree>
  </p:cSld>
  <p:clrMapOvr>
    <a:masterClrMapping/>
  </p:clrMapOvr>
  <p:transition advTm="600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28. Superhero sidekicks don't get enough love. I'm looking at you </a:t>
            </a:r>
            <a:r>
              <a:rPr lang="en-US" sz="3600" dirty="0" err="1" smtClean="0"/>
              <a:t>Krypto</a:t>
            </a:r>
            <a:r>
              <a:rPr lang="en-US" sz="3600" dirty="0" smtClean="0"/>
              <a:t> the </a:t>
            </a:r>
            <a:r>
              <a:rPr lang="en-US" sz="3600" dirty="0" err="1" smtClean="0"/>
              <a:t>Superdog</a:t>
            </a:r>
            <a:r>
              <a:rPr lang="en-US" sz="3600" dirty="0" smtClean="0"/>
              <a:t>. And you too, </a:t>
            </a:r>
            <a:r>
              <a:rPr lang="en-US" sz="3600" dirty="0" err="1" smtClean="0"/>
              <a:t>Aqualad</a:t>
            </a:r>
            <a:r>
              <a:rPr lang="en-US" sz="3600" dirty="0" smtClean="0"/>
              <a:t>. Seriously? </a:t>
            </a:r>
            <a:r>
              <a:rPr lang="en-US" sz="3600" dirty="0" err="1" smtClean="0"/>
              <a:t>Aqualad</a:t>
            </a:r>
            <a:r>
              <a:rPr lang="en-US" sz="3600" dirty="0" smtClean="0"/>
              <a:t>!!???</a:t>
            </a:r>
            <a:r>
              <a:rPr lang="en-US" sz="3600" dirty="0" smtClean="0"/>
              <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49. It is high in fiber and contains no MSG.</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3600" dirty="0" smtClean="0"/>
              <a:t>27. Each copy of </a:t>
            </a:r>
            <a:r>
              <a:rPr lang="en-US" sz="3600" i="1" dirty="0" err="1" smtClean="0"/>
              <a:t>Sidekicked</a:t>
            </a:r>
            <a:r>
              <a:rPr lang="en-US" sz="3600" dirty="0" smtClean="0"/>
              <a:t> comes with approximately 190 foldable, reversible, corner-tip bookmarks so that you will never forget what page you're on again!</a:t>
            </a:r>
            <a:br>
              <a:rPr lang="en-US" sz="3600" dirty="0" smtClean="0"/>
            </a:br>
            <a:r>
              <a:rPr lang="en-US" dirty="0" smtClean="0"/>
              <a:t/>
            </a:r>
            <a:br>
              <a:rPr lang="en-US" dirty="0" smtClean="0"/>
            </a:br>
            <a:endParaRPr lang="en-US" dirty="0"/>
          </a:p>
        </p:txBody>
      </p:sp>
      <p:pic>
        <p:nvPicPr>
          <p:cNvPr id="27650" name="Picture 2" descr="Photo: 27. Each copy of Sidekicked comes with approximately 190 foldable, reversible, corner-tip bookmarks so that you will never forget what page you're on again!"/>
          <p:cNvPicPr>
            <a:picLocks noChangeAspect="1" noChangeArrowheads="1"/>
          </p:cNvPicPr>
          <p:nvPr/>
        </p:nvPicPr>
        <p:blipFill>
          <a:blip r:embed="rId2" cstate="print"/>
          <a:srcRect/>
          <a:stretch>
            <a:fillRect/>
          </a:stretch>
        </p:blipFill>
        <p:spPr bwMode="auto">
          <a:xfrm>
            <a:off x="2819400" y="3581400"/>
            <a:ext cx="3657600" cy="2743200"/>
          </a:xfrm>
          <a:prstGeom prst="rect">
            <a:avLst/>
          </a:prstGeom>
          <a:noFill/>
        </p:spPr>
      </p:pic>
    </p:spTree>
  </p:cSld>
  <p:clrMapOvr>
    <a:masterClrMapping/>
  </p:clrMapOvr>
  <p:transition advTm="500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26. It contains awesome vocabulary words that every young reader should know. Like "vixen". And "</a:t>
            </a:r>
            <a:r>
              <a:rPr lang="en-US" sz="3600" dirty="0" err="1" smtClean="0"/>
              <a:t>cyclotrimethylene</a:t>
            </a:r>
            <a:r>
              <a:rPr lang="en-US" sz="3600" dirty="0" smtClean="0"/>
              <a:t> </a:t>
            </a:r>
            <a:r>
              <a:rPr lang="en-US" sz="3600" dirty="0" err="1" smtClean="0"/>
              <a:t>trinitramine</a:t>
            </a:r>
            <a:r>
              <a:rPr lang="en-US" sz="3600" dirty="0" smtClean="0"/>
              <a:t>".</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25. It should appeal to fans of superheroes, satire, coming of age novels, books with red on their covers, and/or fun.</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24. Margaret Peterson </a:t>
            </a:r>
            <a:r>
              <a:rPr lang="en-US" sz="3600" dirty="0" err="1" smtClean="0"/>
              <a:t>Haddix</a:t>
            </a:r>
            <a:r>
              <a:rPr lang="en-US" sz="3600" dirty="0" smtClean="0"/>
              <a:t>, bestselling author of way more books than me, called it funny and suspenseful.</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23. It solves the age-old conundrum of whether vampires or werewolves make better boyfriend material (page 125).</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22. In an act of pure rebellion against the author's third grade English class and all its oppressive rules, the novel contains several sentences that start with a coordinating conjunction. But most of them don't. </a:t>
            </a:r>
            <a:br>
              <a:rPr lang="en-US" sz="3600" dirty="0" smtClean="0"/>
            </a:br>
            <a:r>
              <a:rPr lang="en-US" sz="3600" dirty="0" smtClean="0"/>
              <a:t/>
            </a:r>
            <a:br>
              <a:rPr lang="en-US" sz="3600" dirty="0" smtClean="0"/>
            </a:br>
            <a:r>
              <a:rPr lang="en-US" sz="3600" dirty="0" smtClean="0"/>
              <a:t>Fight the power.</a:t>
            </a:r>
            <a:br>
              <a:rPr lang="en-US" sz="3600" dirty="0" smtClean="0"/>
            </a:br>
            <a:r>
              <a:rPr lang="en-US" dirty="0" smtClean="0"/>
              <a:t/>
            </a:r>
            <a:br>
              <a:rPr lang="en-US" dirty="0" smtClean="0"/>
            </a:br>
            <a:endParaRPr lang="en-US" dirty="0"/>
          </a:p>
        </p:txBody>
      </p:sp>
    </p:spTree>
  </p:cSld>
  <p:clrMapOvr>
    <a:masterClrMapping/>
  </p:clrMapOvr>
  <p:transition advTm="600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3600" dirty="0" smtClean="0"/>
              <a:t>21. Budding evil geniuses and criminal masterminds in training may find inspiration for their next nefarious plot somewhere in its pages.</a:t>
            </a:r>
            <a:br>
              <a:rPr lang="en-US" sz="3600" dirty="0" smtClean="0"/>
            </a:br>
            <a:r>
              <a:rPr lang="en-US" dirty="0" smtClean="0"/>
              <a:t/>
            </a:r>
            <a:br>
              <a:rPr lang="en-US" dirty="0" smtClean="0"/>
            </a:br>
            <a:endParaRPr lang="en-US" dirty="0"/>
          </a:p>
        </p:txBody>
      </p:sp>
      <p:pic>
        <p:nvPicPr>
          <p:cNvPr id="21506" name="Picture 2" descr="Photo: 21. Budding evil geniuses and criminal masterminds in training may find inspiration for their next nefarious plot somewhere in its pages."/>
          <p:cNvPicPr>
            <a:picLocks noChangeAspect="1" noChangeArrowheads="1"/>
          </p:cNvPicPr>
          <p:nvPr/>
        </p:nvPicPr>
        <p:blipFill>
          <a:blip r:embed="rId2" cstate="print"/>
          <a:srcRect/>
          <a:stretch>
            <a:fillRect/>
          </a:stretch>
        </p:blipFill>
        <p:spPr bwMode="auto">
          <a:xfrm>
            <a:off x="3048000" y="3657600"/>
            <a:ext cx="2892425" cy="2169319"/>
          </a:xfrm>
          <a:prstGeom prst="rect">
            <a:avLst/>
          </a:prstGeom>
          <a:noFill/>
        </p:spPr>
      </p:pic>
    </p:spTree>
  </p:cSld>
  <p:clrMapOvr>
    <a:masterClrMapping/>
  </p:clrMapOvr>
  <p:transition advTm="400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20. Hours of commercial-free entertainment. Some imagination required.</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19. Reading </a:t>
            </a:r>
            <a:r>
              <a:rPr lang="en-US" sz="3600" i="1" dirty="0" err="1" smtClean="0"/>
              <a:t>Sidekicked</a:t>
            </a:r>
            <a:r>
              <a:rPr lang="en-US" sz="3600" dirty="0" smtClean="0"/>
              <a:t> can grant you SUPER POWERS!</a:t>
            </a:r>
            <a:br>
              <a:rPr lang="en-US" sz="3600" dirty="0" smtClean="0"/>
            </a:br>
            <a:r>
              <a:rPr lang="en-US" sz="3600" dirty="0" smtClean="0"/>
              <a:t/>
            </a:r>
            <a:br>
              <a:rPr lang="en-US" sz="3600" dirty="0" smtClean="0"/>
            </a:br>
            <a:r>
              <a:rPr lang="en-US" sz="1600" dirty="0" smtClean="0"/>
              <a:t>Disclaimer: Super powers are purely pretend and should not be mistaken for actual ability. Power is commensurate with reader's imagination. You should not try to fly while reading </a:t>
            </a:r>
            <a:r>
              <a:rPr lang="en-US" sz="1600" i="1" dirty="0" err="1" smtClean="0"/>
              <a:t>Sidekicked</a:t>
            </a:r>
            <a:r>
              <a:rPr lang="en-US" sz="1600" dirty="0" smtClean="0"/>
              <a:t>. Do not assume you are invisible as a result of reading </a:t>
            </a:r>
            <a:r>
              <a:rPr lang="en-US" sz="1600" i="1" dirty="0" err="1" smtClean="0"/>
              <a:t>Sidekicked</a:t>
            </a:r>
            <a:r>
              <a:rPr lang="en-US" sz="1600" dirty="0" smtClean="0"/>
              <a:t>. You can try to walk through walls, but make sure your friends are around to see it. Everyone needs a good laugh every now and then.</a:t>
            </a:r>
            <a:r>
              <a:rPr lang="en-US" sz="3600" dirty="0" smtClean="0"/>
              <a:t/>
            </a:r>
            <a:br>
              <a:rPr lang="en-US" sz="3600" dirty="0" smtClean="0"/>
            </a:br>
            <a:r>
              <a:rPr lang="en-US" dirty="0" smtClean="0"/>
              <a:t/>
            </a:r>
            <a:br>
              <a:rPr lang="en-US" dirty="0" smtClean="0"/>
            </a:br>
            <a:endParaRPr lang="en-US" dirty="0"/>
          </a:p>
        </p:txBody>
      </p:sp>
    </p:spTree>
  </p:cSld>
  <p:clrMapOvr>
    <a:masterClrMapping/>
  </p:clrMapOvr>
  <p:transition advTm="800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18. It's told from the point of view of Andrew Macon Bean. Where else can you find a protagonist named after a legume, a city in Georgia, and the first president of the United States ever to be impeached?</a:t>
            </a:r>
            <a:br>
              <a:rPr lang="en-US" sz="3600" dirty="0" smtClean="0"/>
            </a:br>
            <a:r>
              <a:rPr lang="en-US" dirty="0" smtClean="0"/>
              <a:t/>
            </a:r>
            <a:br>
              <a:rPr lang="en-US" dirty="0" smtClean="0"/>
            </a:br>
            <a:endParaRPr lang="en-US" dirty="0"/>
          </a:p>
        </p:txBody>
      </p:sp>
    </p:spTree>
  </p:cSld>
  <p:clrMapOvr>
    <a:masterClrMapping/>
  </p:clrMapOvr>
  <p:transition advTm="5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4572000" cy="1905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48. It has a really awesome cover.</a:t>
            </a:r>
            <a:br>
              <a:rPr lang="en-US" sz="3600" dirty="0" smtClean="0"/>
            </a:br>
            <a:r>
              <a:rPr lang="en-US" dirty="0" smtClean="0"/>
              <a:t/>
            </a:r>
            <a:br>
              <a:rPr lang="en-US" dirty="0" smtClean="0"/>
            </a:br>
            <a:endParaRPr lang="en-US" dirty="0"/>
          </a:p>
        </p:txBody>
      </p:sp>
      <p:pic>
        <p:nvPicPr>
          <p:cNvPr id="3" name="Picture 2" descr="Sidekicked hc c.JPG"/>
          <p:cNvPicPr>
            <a:picLocks noChangeAspect="1"/>
          </p:cNvPicPr>
          <p:nvPr/>
        </p:nvPicPr>
        <p:blipFill>
          <a:blip r:embed="rId2" cstate="print"/>
          <a:stretch>
            <a:fillRect/>
          </a:stretch>
        </p:blipFill>
        <p:spPr>
          <a:xfrm>
            <a:off x="5257800" y="1066800"/>
            <a:ext cx="2415540" cy="3659909"/>
          </a:xfrm>
          <a:prstGeom prst="rect">
            <a:avLst/>
          </a:prstGeom>
        </p:spPr>
      </p:pic>
    </p:spTree>
  </p:cSld>
  <p:clrMapOvr>
    <a:masterClrMapping/>
  </p:clrMapOvr>
  <p:transition advTm="300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3600" dirty="0" smtClean="0"/>
              <a:t>17. Allows you to disguise yourself as "Person Totally Engrossed in Book" when really you are "Person Secretly Taking Afternoon Nap".</a:t>
            </a:r>
            <a:br>
              <a:rPr lang="en-US" sz="3600" dirty="0" smtClean="0"/>
            </a:br>
            <a:r>
              <a:rPr lang="en-US" dirty="0" smtClean="0"/>
              <a:t/>
            </a:r>
            <a:br>
              <a:rPr lang="en-US" dirty="0" smtClean="0"/>
            </a:br>
            <a:endParaRPr lang="en-US" dirty="0"/>
          </a:p>
        </p:txBody>
      </p:sp>
      <p:pic>
        <p:nvPicPr>
          <p:cNvPr id="17410" name="Picture 2" descr="Photo: 17. Allows you to disguise yourself as &quot;Person Totally Engrossed in Book&quot; when really you are &quot;Person Secretly Taking Afternoon Nap&quot;."/>
          <p:cNvPicPr>
            <a:picLocks noChangeAspect="1" noChangeArrowheads="1"/>
          </p:cNvPicPr>
          <p:nvPr/>
        </p:nvPicPr>
        <p:blipFill>
          <a:blip r:embed="rId2" cstate="print"/>
          <a:srcRect/>
          <a:stretch>
            <a:fillRect/>
          </a:stretch>
        </p:blipFill>
        <p:spPr bwMode="auto">
          <a:xfrm>
            <a:off x="2971800" y="3505200"/>
            <a:ext cx="2895600" cy="2171700"/>
          </a:xfrm>
          <a:prstGeom prst="rect">
            <a:avLst/>
          </a:prstGeom>
          <a:noFill/>
        </p:spPr>
      </p:pic>
    </p:spTree>
  </p:cSld>
  <p:clrMapOvr>
    <a:masterClrMapping/>
  </p:clrMapOvr>
  <p:transition advTm="400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16. Also provides a handy defensive shield against harmful UV rays (See #17). Take that sun!</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15. Teaches important life lessons, such as be patient, don't panic, and don't leave your utility belt in your locker.</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14. Reading it provides twelve billion points for the </a:t>
            </a:r>
            <a:r>
              <a:rPr lang="en-US" sz="3600" dirty="0" err="1" smtClean="0"/>
              <a:t>Justicia</a:t>
            </a:r>
            <a:r>
              <a:rPr lang="en-US" sz="3600" dirty="0" smtClean="0"/>
              <a:t> Community Library Summer Reading Program, which can then be traded in for pencils and small containers of viscous iridescent slime the color of radioactive snot. </a:t>
            </a:r>
            <a:br>
              <a:rPr lang="en-US" sz="3600" dirty="0" smtClean="0"/>
            </a:br>
            <a:r>
              <a:rPr lang="en-US" dirty="0" smtClean="0"/>
              <a:t/>
            </a:r>
            <a:br>
              <a:rPr lang="en-US" dirty="0" smtClean="0"/>
            </a:br>
            <a:endParaRPr lang="en-US" dirty="0"/>
          </a:p>
        </p:txBody>
      </p:sp>
    </p:spTree>
  </p:cSld>
  <p:clrMapOvr>
    <a:masterClrMapping/>
  </p:clrMapOvr>
  <p:transition advTm="6000">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13. Makes for an excellent beach read. (Beach not included.)</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12. IT CONTAINS A WICKED LIGHTSABER DUEL! </a:t>
            </a:r>
            <a:br>
              <a:rPr lang="en-US" sz="3600" dirty="0" smtClean="0"/>
            </a:br>
            <a:r>
              <a:rPr lang="en-US" sz="3600" dirty="0" smtClean="0"/>
              <a:t/>
            </a:r>
            <a:br>
              <a:rPr lang="en-US" sz="3600" dirty="0" smtClean="0"/>
            </a:br>
            <a:r>
              <a:rPr lang="en-US" sz="3600" dirty="0" smtClean="0"/>
              <a:t>Okay. That's not really true. But it does contain an awesome scene where the main character WISHES he had a </a:t>
            </a:r>
            <a:r>
              <a:rPr lang="en-US" sz="3600" dirty="0" err="1" smtClean="0"/>
              <a:t>lightsaber</a:t>
            </a:r>
            <a:r>
              <a:rPr lang="en-US" sz="3600" dirty="0" smtClean="0"/>
              <a:t>.</a:t>
            </a:r>
            <a:br>
              <a:rPr lang="en-US" sz="3600" dirty="0" smtClean="0"/>
            </a:br>
            <a:r>
              <a:rPr lang="en-US" sz="3600" dirty="0" smtClean="0"/>
              <a:t> </a:t>
            </a:r>
            <a:br>
              <a:rPr lang="en-US" sz="3600" dirty="0" smtClean="0"/>
            </a:br>
            <a:r>
              <a:rPr lang="en-US" sz="3600" dirty="0" smtClean="0"/>
              <a:t>I wish I had a </a:t>
            </a:r>
            <a:r>
              <a:rPr lang="en-US" sz="3600" dirty="0" err="1" smtClean="0"/>
              <a:t>lightsaber</a:t>
            </a:r>
            <a:r>
              <a:rPr lang="en-US" sz="3600" dirty="0" smtClean="0"/>
              <a:t>...</a:t>
            </a:r>
            <a:br>
              <a:rPr lang="en-US" sz="3600" dirty="0" smtClean="0"/>
            </a:br>
            <a:r>
              <a:rPr lang="en-US" dirty="0" smtClean="0"/>
              <a:t/>
            </a:r>
            <a:br>
              <a:rPr lang="en-US" dirty="0" smtClean="0"/>
            </a:br>
            <a:endParaRPr lang="en-US" dirty="0"/>
          </a:p>
        </p:txBody>
      </p:sp>
    </p:spTree>
  </p:cSld>
  <p:clrMapOvr>
    <a:masterClrMapping/>
  </p:clrMapOvr>
  <p:transition advTm="5000">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11. Because "there is no friend as loyal as a book." - Ernest Hemingway</a:t>
            </a:r>
            <a:br>
              <a:rPr lang="en-US" sz="3600" dirty="0" smtClean="0"/>
            </a:br>
            <a:r>
              <a:rPr lang="en-US" sz="3600" dirty="0" smtClean="0"/>
              <a:t/>
            </a:r>
            <a:br>
              <a:rPr lang="en-US" sz="3600" dirty="0" smtClean="0"/>
            </a:br>
            <a:r>
              <a:rPr lang="en-US" sz="3600" dirty="0" smtClean="0"/>
              <a:t>And there's probably room on your shelf for more friends.</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10. Page 314 is pretty funny. And the incident around page 130. Oh, and then there's the scene that starts at the bottom of page 171...that's a personal favorite. And there's that one moment where, you know, that one guy does that thing...you know...that thing? Oh heck. </a:t>
            </a:r>
            <a:r>
              <a:rPr lang="en-US" sz="3600" dirty="0" smtClean="0"/>
              <a:t>Just go </a:t>
            </a:r>
            <a:r>
              <a:rPr lang="en-US" sz="3600" dirty="0" smtClean="0"/>
              <a:t>read it yourself.</a:t>
            </a:r>
            <a:br>
              <a:rPr lang="en-US" sz="3600" dirty="0" smtClean="0"/>
            </a:br>
            <a:r>
              <a:rPr lang="en-US" dirty="0" smtClean="0"/>
              <a:t/>
            </a:r>
            <a:br>
              <a:rPr lang="en-US" dirty="0" smtClean="0"/>
            </a:br>
            <a:endParaRPr lang="en-US" dirty="0"/>
          </a:p>
        </p:txBody>
      </p:sp>
    </p:spTree>
  </p:cSld>
  <p:clrMapOvr>
    <a:masterClrMapping/>
  </p:clrMapOvr>
  <p:transition advTm="6000">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9. Because, as every kid knows, if you don't read a book, all the characters in that particular book DIE from NEGLECT and LACK OF PURPOSE. NOT reading a book is like committing the literary equivalent of involuntary manslaughter. You don't want that on your conscience. </a:t>
            </a:r>
            <a:br>
              <a:rPr lang="en-US" sz="3600" dirty="0" smtClean="0"/>
            </a:br>
            <a:r>
              <a:rPr lang="en-US" sz="3600" dirty="0" smtClean="0"/>
              <a:t/>
            </a:r>
            <a:br>
              <a:rPr lang="en-US" sz="3600" dirty="0" smtClean="0"/>
            </a:br>
            <a:r>
              <a:rPr lang="en-US" sz="3600" dirty="0" smtClean="0"/>
              <a:t>So reason #9 is like reason #29, except with extra guilt.</a:t>
            </a:r>
            <a:br>
              <a:rPr lang="en-US" sz="3600" dirty="0" smtClean="0"/>
            </a:br>
            <a:r>
              <a:rPr lang="en-US" dirty="0" smtClean="0"/>
              <a:t/>
            </a:r>
            <a:br>
              <a:rPr lang="en-US" dirty="0" smtClean="0"/>
            </a:br>
            <a:endParaRPr lang="en-US" dirty="0"/>
          </a:p>
        </p:txBody>
      </p:sp>
    </p:spTree>
  </p:cSld>
  <p:clrMapOvr>
    <a:masterClrMapping/>
  </p:clrMapOvr>
  <p:transition advTm="6000">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3962400" cy="3429000"/>
          </a:xfrm>
        </p:spPr>
        <p:txBody>
          <a:bodyPr>
            <a:normAutofit/>
          </a:bodyPr>
          <a:lstStyle/>
          <a:p>
            <a:r>
              <a:rPr lang="en-US" dirty="0" smtClean="0"/>
              <a:t/>
            </a:r>
            <a:br>
              <a:rPr lang="en-US" dirty="0" smtClean="0"/>
            </a:br>
            <a:endParaRPr lang="en-US" dirty="0"/>
          </a:p>
        </p:txBody>
      </p:sp>
      <p:pic>
        <p:nvPicPr>
          <p:cNvPr id="8194" name="Picture 2" descr="Photo: 8. The dust jacket makes a nice impromptu cape for budding superheroes."/>
          <p:cNvPicPr>
            <a:picLocks noChangeAspect="1" noChangeArrowheads="1"/>
          </p:cNvPicPr>
          <p:nvPr/>
        </p:nvPicPr>
        <p:blipFill>
          <a:blip r:embed="rId2" cstate="print"/>
          <a:srcRect/>
          <a:stretch>
            <a:fillRect/>
          </a:stretch>
        </p:blipFill>
        <p:spPr bwMode="auto">
          <a:xfrm>
            <a:off x="5181600" y="1066800"/>
            <a:ext cx="3680222" cy="4906963"/>
          </a:xfrm>
          <a:prstGeom prst="rect">
            <a:avLst/>
          </a:prstGeom>
          <a:noFill/>
        </p:spPr>
      </p:pic>
      <p:sp>
        <p:nvSpPr>
          <p:cNvPr id="5" name="TextBox 4"/>
          <p:cNvSpPr txBox="1"/>
          <p:nvPr/>
        </p:nvSpPr>
        <p:spPr>
          <a:xfrm>
            <a:off x="609600" y="2057400"/>
            <a:ext cx="4267200" cy="2339102"/>
          </a:xfrm>
          <a:prstGeom prst="rect">
            <a:avLst/>
          </a:prstGeom>
          <a:noFill/>
        </p:spPr>
        <p:txBody>
          <a:bodyPr wrap="square" rtlCol="0">
            <a:spAutoFit/>
          </a:bodyPr>
          <a:lstStyle/>
          <a:p>
            <a:r>
              <a:rPr lang="en-US" sz="3200" dirty="0" smtClean="0">
                <a:latin typeface="+mj-lt"/>
              </a:rPr>
              <a:t>8. The dust jacket makes a nice impromptu cape for budding superheroes.</a:t>
            </a: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47. Three words: </a:t>
            </a:r>
            <a:br>
              <a:rPr lang="en-US" sz="3600" dirty="0" smtClean="0"/>
            </a:br>
            <a:r>
              <a:rPr lang="en-US" dirty="0" smtClean="0"/>
              <a:t/>
            </a:r>
            <a:br>
              <a:rPr lang="en-US" dirty="0" smtClean="0"/>
            </a:br>
            <a:endParaRPr lang="en-US" dirty="0"/>
          </a:p>
        </p:txBody>
      </p:sp>
    </p:spTree>
  </p:cSld>
  <p:clrMapOvr>
    <a:masterClrMapping/>
  </p:clrMapOvr>
  <p:transition advTm="1000">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7. Because you may be depressed from binging on too many dystopian YA novels and looking for something a little more upbeat?</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6. My eight-year-old, dust-jacket-cape-wearing son says "because it's funny AND </a:t>
            </a:r>
            <a:r>
              <a:rPr lang="en-US" sz="3600" dirty="0" err="1" smtClean="0"/>
              <a:t>fighty</a:t>
            </a:r>
            <a:r>
              <a:rPr lang="en-US" sz="3600" dirty="0" smtClean="0"/>
              <a:t>." </a:t>
            </a:r>
            <a:br>
              <a:rPr lang="en-US" sz="3600" dirty="0" smtClean="0"/>
            </a:br>
            <a:r>
              <a:rPr lang="en-US" sz="3600" dirty="0" smtClean="0"/>
              <a:t/>
            </a:r>
            <a:br>
              <a:rPr lang="en-US" sz="3600" dirty="0" smtClean="0"/>
            </a:br>
            <a:r>
              <a:rPr lang="en-US" sz="3600" dirty="0" smtClean="0"/>
              <a:t>And who doesn't like </a:t>
            </a:r>
            <a:r>
              <a:rPr lang="en-US" sz="3600" dirty="0" err="1" smtClean="0"/>
              <a:t>fighty</a:t>
            </a:r>
            <a:r>
              <a:rPr lang="en-US" sz="3600" dirty="0" smtClean="0"/>
              <a:t>?</a:t>
            </a:r>
            <a:br>
              <a:rPr lang="en-US" sz="3600" dirty="0" smtClean="0"/>
            </a:br>
            <a:r>
              <a:rPr lang="en-US" dirty="0" smtClean="0"/>
              <a:t/>
            </a:r>
            <a:br>
              <a:rPr lang="en-US" dirty="0" smtClean="0"/>
            </a:br>
            <a:endParaRPr lang="en-US" dirty="0"/>
          </a:p>
        </p:txBody>
      </p:sp>
    </p:spTree>
  </p:cSld>
  <p:clrMapOvr>
    <a:masterClrMapping/>
  </p:clrMapOvr>
  <p:transition advTm="4000">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5. It has themes</a:t>
            </a:r>
            <a:r>
              <a:rPr lang="en-US" sz="3600" dirty="0" smtClean="0"/>
              <a:t>...</a:t>
            </a:r>
            <a:br>
              <a:rPr lang="en-US" sz="3600" dirty="0" smtClean="0"/>
            </a:br>
            <a:r>
              <a:rPr lang="en-US" sz="3600" dirty="0" smtClean="0"/>
              <a:t/>
            </a:r>
            <a:br>
              <a:rPr lang="en-US" sz="3600" dirty="0" smtClean="0"/>
            </a:br>
            <a:r>
              <a:rPr lang="en-US" sz="3600" dirty="0" smtClean="0"/>
              <a:t/>
            </a:r>
            <a:br>
              <a:rPr lang="en-US" sz="3600" dirty="0" smtClean="0"/>
            </a:br>
            <a:r>
              <a:rPr lang="en-US" dirty="0" smtClean="0"/>
              <a:t/>
            </a:r>
            <a:br>
              <a:rPr lang="en-US" dirty="0" smtClean="0"/>
            </a:br>
            <a:endParaRPr lang="en-US" dirty="0"/>
          </a:p>
        </p:txBody>
      </p:sp>
    </p:spTree>
  </p:cSld>
  <p:clrMapOvr>
    <a:masterClrMapping/>
  </p:clrMapOvr>
  <p:transition advTm="1000">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5. It has themes...put there specifically for English teachers to bug their students about.</a:t>
            </a:r>
            <a:br>
              <a:rPr lang="en-US" sz="3600" dirty="0" smtClean="0"/>
            </a:br>
            <a:r>
              <a:rPr lang="en-US" dirty="0" smtClean="0"/>
              <a:t/>
            </a:r>
            <a:br>
              <a:rPr lang="en-US" dirty="0" smtClean="0"/>
            </a:br>
            <a:endParaRPr lang="en-US" dirty="0"/>
          </a:p>
        </p:txBody>
      </p:sp>
    </p:spTree>
  </p:cSld>
  <p:clrMapOvr>
    <a:masterClrMapping/>
  </p:clrMapOvr>
  <p:transition advTm="2000">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 It contains many of our most basic narrative conflicts: Man against Man. Man against Himself. Man against Society. Man against Blunt Object. Man against School Lunch. Man against Middle-School Popularity Contest, and Man against Moral Absolutism. It does not contain Man against Shark, however. Saving that for a sequel.</a:t>
            </a:r>
            <a:br>
              <a:rPr lang="en-US" sz="3600" dirty="0" smtClean="0"/>
            </a:br>
            <a:r>
              <a:rPr lang="en-US" dirty="0" smtClean="0"/>
              <a:t/>
            </a:r>
            <a:br>
              <a:rPr lang="en-US" dirty="0" smtClean="0"/>
            </a:br>
            <a:endParaRPr lang="en-US" dirty="0"/>
          </a:p>
        </p:txBody>
      </p:sp>
    </p:spTree>
  </p:cSld>
  <p:clrMapOvr>
    <a:masterClrMapping/>
  </p:clrMapOvr>
  <p:transition advTm="8000">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3. Because I already had you at reason number 46.</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3600" dirty="0" smtClean="0"/>
              <a:t>2. Because if enough people read it, somebody will turn it into a movie. And then we can all fight over who should play what role and whether or not the director has a conflict of interests and why the Andrew Macon Bean action figure doesn't come with Kung-Fu Grip and whatnot. </a:t>
            </a:r>
            <a:br>
              <a:rPr lang="en-US" sz="3600" dirty="0" smtClean="0"/>
            </a:br>
            <a:r>
              <a:rPr lang="en-US" sz="3600" dirty="0" smtClean="0"/>
              <a:t/>
            </a:r>
            <a:br>
              <a:rPr lang="en-US" sz="3600" dirty="0" smtClean="0"/>
            </a:br>
            <a:r>
              <a:rPr lang="en-US" sz="3600" dirty="0" smtClean="0"/>
              <a:t>I wish I had Kung-Fu Grip.</a:t>
            </a:r>
            <a:br>
              <a:rPr lang="en-US" sz="3600" dirty="0" smtClean="0"/>
            </a:br>
            <a:r>
              <a:rPr lang="en-US" dirty="0" smtClean="0"/>
              <a:t/>
            </a:r>
            <a:br>
              <a:rPr lang="en-US" dirty="0" smtClean="0"/>
            </a:br>
            <a:endParaRPr lang="en-US" dirty="0"/>
          </a:p>
        </p:txBody>
      </p:sp>
    </p:spTree>
  </p:cSld>
  <p:clrMapOvr>
    <a:masterClrMapping/>
  </p:clrMapOvr>
  <p:transition advTm="8000">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1. Because I honestly think you'll enjoy it. I hope you do.</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descr="HERO_Full.png"/>
          <p:cNvPicPr>
            <a:picLocks noChangeAspect="1"/>
          </p:cNvPicPr>
          <p:nvPr/>
        </p:nvPicPr>
        <p:blipFill>
          <a:blip r:embed="rId2" cstate="print"/>
          <a:stretch>
            <a:fillRect/>
          </a:stretch>
        </p:blipFill>
        <p:spPr>
          <a:xfrm>
            <a:off x="1904337" y="0"/>
            <a:ext cx="5182263" cy="6661254"/>
          </a:xfrm>
          <a:prstGeom prst="rect">
            <a:avLst/>
          </a:prstGeom>
        </p:spPr>
      </p:pic>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8001000" cy="1143000"/>
          </a:xfrm>
        </p:spPr>
        <p:txBody>
          <a:bodyPr>
            <a:noAutofit/>
          </a:bodyPr>
          <a:lstStyle/>
          <a:p>
            <a:pPr algn="ctr"/>
            <a:r>
              <a:rPr lang="en-US" sz="3600" dirty="0" smtClean="0"/>
              <a:t>For more information, visit the author at</a:t>
            </a:r>
            <a:br>
              <a:rPr lang="en-US" sz="3600" dirty="0" smtClean="0"/>
            </a:br>
            <a:r>
              <a:rPr lang="en-US" sz="3600" dirty="0" smtClean="0"/>
              <a:t> www.johndavidandersonauthor.org</a:t>
            </a:r>
            <a:endParaRPr lang="en-US" sz="36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47. Three words: multiple </a:t>
            </a:r>
            <a:br>
              <a:rPr lang="en-US" sz="3600" dirty="0" smtClean="0"/>
            </a:br>
            <a:r>
              <a:rPr lang="en-US" dirty="0" smtClean="0"/>
              <a:t/>
            </a:r>
            <a:br>
              <a:rPr lang="en-US" dirty="0" smtClean="0"/>
            </a:br>
            <a:endParaRPr lang="en-US" dirty="0"/>
          </a:p>
        </p:txBody>
      </p:sp>
    </p:spTree>
  </p:cSld>
  <p:clrMapOvr>
    <a:masterClrMapping/>
  </p:clrMapOvr>
  <p:transition advTm="1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47. Three words: multiple gratuitous </a:t>
            </a:r>
            <a:br>
              <a:rPr lang="en-US" sz="3600" dirty="0" smtClean="0"/>
            </a:br>
            <a:r>
              <a:rPr lang="en-US" dirty="0" smtClean="0"/>
              <a:t/>
            </a:r>
            <a:br>
              <a:rPr lang="en-US" dirty="0" smtClean="0"/>
            </a:br>
            <a:endParaRPr lang="en-US" dirty="0"/>
          </a:p>
        </p:txBody>
      </p:sp>
    </p:spTree>
  </p:cSld>
  <p:clrMapOvr>
    <a:masterClrMapping/>
  </p:clrMapOvr>
  <p:transition advTm="1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667000"/>
            <a:ext cx="8229600"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47. Three words: multiple gratuitous explosions</a:t>
            </a:r>
            <a:br>
              <a:rPr lang="en-US" sz="3600" dirty="0" smtClean="0"/>
            </a:br>
            <a:r>
              <a:rPr lang="en-US" dirty="0" smtClean="0"/>
              <a:t/>
            </a:r>
            <a:br>
              <a:rPr lang="en-US" dirty="0" smtClean="0"/>
            </a:br>
            <a:endParaRPr lang="en-US" dirty="0"/>
          </a:p>
        </p:txBody>
      </p:sp>
    </p:spTree>
  </p:cSld>
  <p:clrMapOvr>
    <a:masterClrMapping/>
  </p:clrMapOvr>
  <p:transition advTm="1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286000"/>
            <a:ext cx="7470648" cy="1143000"/>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3600" dirty="0" smtClean="0"/>
              <a:t>46. It contains exactly one well-placed instance of flatulence-related humor.</a:t>
            </a:r>
            <a:br>
              <a:rPr lang="en-US" sz="3600" dirty="0" smtClean="0"/>
            </a:br>
            <a:r>
              <a:rPr lang="en-US" dirty="0" smtClean="0"/>
              <a:t/>
            </a:r>
            <a:br>
              <a:rPr lang="en-US" dirty="0" smtClean="0"/>
            </a:br>
            <a:endParaRPr lang="en-US" dirty="0"/>
          </a:p>
        </p:txBody>
      </p:sp>
    </p:spTree>
  </p:cSld>
  <p:clrMapOvr>
    <a:masterClrMapping/>
  </p:clrMapOvr>
  <p:transition advTm="3000">
    <p:fade/>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1324</TotalTime>
  <Words>105</Words>
  <Application>Microsoft Office PowerPoint</Application>
  <PresentationFormat>On-screen Show (4:3)</PresentationFormat>
  <Paragraphs>59</Paragraphs>
  <Slides>59</Slides>
  <Notes>0</Notes>
  <HiddenSlides>0</HiddenSlides>
  <MMClips>1</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Technic</vt:lpstr>
      <vt:lpstr>Slide 1</vt:lpstr>
      <vt:lpstr>  50. It is the only coming-of-age middle-grade serio-comic superhero novel published in June of 2013.   Actually I don't know if that's true, but let's just assume it is. </vt:lpstr>
      <vt:lpstr>  49. It is high in fiber and contains no MSG.  </vt:lpstr>
      <vt:lpstr>  48. It has a really awesome cover.  </vt:lpstr>
      <vt:lpstr>  47. Three words:   </vt:lpstr>
      <vt:lpstr>  47. Three words: multiple   </vt:lpstr>
      <vt:lpstr>  47. Three words: multiple gratuitous   </vt:lpstr>
      <vt:lpstr>  47. Three words: multiple gratuitous explosions  </vt:lpstr>
      <vt:lpstr>  46. It contains exactly one well-placed instance of flatulence-related humor.  </vt:lpstr>
      <vt:lpstr>  45. Strong female characters.     </vt:lpstr>
      <vt:lpstr>  45. Strong female characters.   Like...pick up and throw cars strong.   </vt:lpstr>
      <vt:lpstr>   44. How many novels do you read where the main character has to deliberate over the ever-blurring line separating "good" from "evil" while simultaneously debating the merits of middle-school health class as he's being dangled over a pool of hydrochloric acid by a man in a bee costume? I'm going to safely say less than ten.  </vt:lpstr>
      <vt:lpstr>   43. The book contains no advertisements for army men, x-ray glasses, or Sea Monkeys.     </vt:lpstr>
      <vt:lpstr>   43. The book contains no advertisements for army men, x-ray glasses, or Sea Monkeys.   Mmmm...delicious Sea Monkeys...  </vt:lpstr>
      <vt:lpstr>  42. It will give you something to do in between franchise reboots and Iron Man sequels.  </vt:lpstr>
      <vt:lpstr>  41. Because we've all had heroes who've failed us.  </vt:lpstr>
      <vt:lpstr>  40. And heroes who haven't.  </vt:lpstr>
      <vt:lpstr>     39. Comes in convenient e-book format. Also comes in less convenient but decidedly more three-dimensional paper book format. (Note: 3D glasses not required.)   </vt:lpstr>
      <vt:lpstr>  38. Can be used to help stage your favorite Star Wars battle scenes.  </vt:lpstr>
      <vt:lpstr>   37. It's about 370 pages, which scientists have confirmed is the ideal page count for maximizing reader investment and structural plot integrity relative to modern attention spans and the need to preserve rain forests.   </vt:lpstr>
      <vt:lpstr>    36. I've been told it's a good book for reluctant readers, which is another name for "boys who think every book would be better with ninjas in it." There are no ninjas in Sidekicked, but there are katanas, which are the next best thing.   Side note: Little Women could use some ninjas.  </vt:lpstr>
      <vt:lpstr>   35. A city is rigged with explosives, a superhero is sapped of his powers, and a villain quivers with glee...and that's all just in the PROLOGUE!  </vt:lpstr>
      <vt:lpstr>   34. It's ha-ha funny. Which is the best kind of funny, really.  </vt:lpstr>
      <vt:lpstr>  33. The main character has extraordinary senses, which means he is capable of seeing the fist of evil REALLY CLEARLY before it smashes him in the face.  </vt:lpstr>
      <vt:lpstr>   32. My eight-year-old son started reading it and says most of the words are spelled right. He thinks.  </vt:lpstr>
      <vt:lpstr>  31. It contains the prerequisite awkward middle-school romance angle but minimal smooching (it is NOT a kissing book, for all you Princess Bride fans out there).  </vt:lpstr>
      <vt:lpstr>  30. It's rated PG for cartoon violence, intense action sequences, and vivid descriptions of school lunches.  </vt:lpstr>
      <vt:lpstr>    29. Ursula K. Le Guin said, "The unread story is not a story; it is little black marks on wood pulp. The reader, reading it, makes it live..."   So, reading makes you, like, the Dr. Frankenstein of the book world. Awesome.  </vt:lpstr>
      <vt:lpstr>  28. Superhero sidekicks don't get enough love. I'm looking at you Krypto the Superdog. And you too, Aqualad. Seriously? Aqualad!!???  </vt:lpstr>
      <vt:lpstr>27. Each copy of Sidekicked comes with approximately 190 foldable, reversible, corner-tip bookmarks so that you will never forget what page you're on again!  </vt:lpstr>
      <vt:lpstr>  26. It contains awesome vocabulary words that every young reader should know. Like "vixen". And "cyclotrimethylene trinitramine".  </vt:lpstr>
      <vt:lpstr>  25. It should appeal to fans of superheroes, satire, coming of age novels, books with red on their covers, and/or fun.  </vt:lpstr>
      <vt:lpstr>  24. Margaret Peterson Haddix, bestselling author of way more books than me, called it funny and suspenseful.  </vt:lpstr>
      <vt:lpstr>  23. It solves the age-old conundrum of whether vampires or werewolves make better boyfriend material (page 125).  </vt:lpstr>
      <vt:lpstr>    22. In an act of pure rebellion against the author's third grade English class and all its oppressive rules, the novel contains several sentences that start with a coordinating conjunction. But most of them don't.   Fight the power.  </vt:lpstr>
      <vt:lpstr>21. Budding evil geniuses and criminal masterminds in training may find inspiration for their next nefarious plot somewhere in its pages.  </vt:lpstr>
      <vt:lpstr>  20. Hours of commercial-free entertainment. Some imagination required.  </vt:lpstr>
      <vt:lpstr>   19. Reading Sidekicked can grant you SUPER POWERS!  Disclaimer: Super powers are purely pretend and should not be mistaken for actual ability. Power is commensurate with reader's imagination. You should not try to fly while reading Sidekicked. Do not assume you are invisible as a result of reading Sidekicked. You can try to walk through walls, but make sure your friends are around to see it. Everyone needs a good laugh every now and then.  </vt:lpstr>
      <vt:lpstr>  18. It's told from the point of view of Andrew Macon Bean. Where else can you find a protagonist named after a legume, a city in Georgia, and the first president of the United States ever to be impeached?  </vt:lpstr>
      <vt:lpstr>17. Allows you to disguise yourself as "Person Totally Engrossed in Book" when really you are "Person Secretly Taking Afternoon Nap".  </vt:lpstr>
      <vt:lpstr>  16. Also provides a handy defensive shield against harmful UV rays (See #17). Take that sun!  </vt:lpstr>
      <vt:lpstr>  15. Teaches important life lessons, such as be patient, don't panic, and don't leave your utility belt in your locker.  </vt:lpstr>
      <vt:lpstr>  14. Reading it provides twelve billion points for the Justicia Community Library Summer Reading Program, which can then be traded in for pencils and small containers of viscous iridescent slime the color of radioactive snot.   </vt:lpstr>
      <vt:lpstr>  13. Makes for an excellent beach read. (Beach not included.)  </vt:lpstr>
      <vt:lpstr>    12. IT CONTAINS A WICKED LIGHTSABER DUEL!   Okay. That's not really true. But it does contain an awesome scene where the main character WISHES he had a lightsaber.   I wish I had a lightsaber...  </vt:lpstr>
      <vt:lpstr>    11. Because "there is no friend as loyal as a book." - Ernest Hemingway  And there's probably room on your shelf for more friends.  </vt:lpstr>
      <vt:lpstr>     10. Page 314 is pretty funny. And the incident around page 130. Oh, and then there's the scene that starts at the bottom of page 171...that's a personal favorite. And there's that one moment where, you know, that one guy does that thing...you know...that thing? Oh heck. Just go read it yourself.  </vt:lpstr>
      <vt:lpstr>   9. Because, as every kid knows, if you don't read a book, all the characters in that particular book DIE from NEGLECT and LACK OF PURPOSE. NOT reading a book is like committing the literary equivalent of involuntary manslaughter. You don't want that on your conscience.   So reason #9 is like reason #29, except with extra guilt.  </vt:lpstr>
      <vt:lpstr> </vt:lpstr>
      <vt:lpstr>  7. Because you may be depressed from binging on too many dystopian YA novels and looking for something a little more upbeat?  </vt:lpstr>
      <vt:lpstr>    6. My eight-year-old, dust-jacket-cape-wearing son says "because it's funny AND fighty."   And who doesn't like fighty?  </vt:lpstr>
      <vt:lpstr>  5. It has themes...    </vt:lpstr>
      <vt:lpstr>  5. It has themes...put there specifically for English teachers to bug their students about.  </vt:lpstr>
      <vt:lpstr>  4. It contains many of our most basic narrative conflicts: Man against Man. Man against Himself. Man against Society. Man against Blunt Object. Man against School Lunch. Man against Middle-School Popularity Contest, and Man against Moral Absolutism. It does not contain Man against Shark, however. Saving that for a sequel.  </vt:lpstr>
      <vt:lpstr>  3. Because I already had you at reason number 46.  </vt:lpstr>
      <vt:lpstr>   2. Because if enough people read it, somebody will turn it into a movie. And then we can all fight over who should play what role and whether or not the director has a conflict of interests and why the Andrew Macon Bean action figure doesn't come with Kung-Fu Grip and whatnot.   I wish I had Kung-Fu Grip.  </vt:lpstr>
      <vt:lpstr>  1. Because I honestly think you'll enjoy it. I hope you do.  </vt:lpstr>
      <vt:lpstr>Slide 58</vt:lpstr>
      <vt:lpstr>For more information, visit the author at  www.johndavidandersonauthor.org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dc:creator>
  <cp:lastModifiedBy>Dave</cp:lastModifiedBy>
  <cp:revision>15</cp:revision>
  <dcterms:created xsi:type="dcterms:W3CDTF">2013-07-04T12:50:32Z</dcterms:created>
  <dcterms:modified xsi:type="dcterms:W3CDTF">2013-08-01T18:24:00Z</dcterms:modified>
</cp:coreProperties>
</file>